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86C889-3B1F-43F6-8FD3-8F90A911A814}">
  <a:tblStyle styleId="{6286C889-3B1F-43F6-8FD3-8F90A911A81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ee2738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6ee2738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ee27381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ee27381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e27381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e27381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e273810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e273810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e273810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ee273810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e273810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e273810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ee273810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ee273810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ee273810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ee27381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ee273810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ee273810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e273810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ee273810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ee2738103_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ee2738103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484e32e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484e32e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cb922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cb922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838514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838514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838514f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838514f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e27381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ee27381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e273810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ee273810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e27381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e27381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e27381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e27381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827089" y="1"/>
            <a:ext cx="7489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827088" y="411956"/>
            <a:ext cx="748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_couv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000" y="1275750"/>
            <a:ext cx="720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 1" showMasterSp="0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827089" y="1"/>
            <a:ext cx="7489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827088" y="411956"/>
            <a:ext cx="748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51600" y="823500"/>
            <a:ext cx="5612400" cy="2673000"/>
          </a:xfrm>
          <a:prstGeom prst="rect">
            <a:avLst/>
          </a:prstGeom>
          <a:solidFill>
            <a:srgbClr val="4E5B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None/>
              <a:defRPr b="0" i="0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/>
          <p:nvPr>
            <p:ph idx="2" type="pic"/>
          </p:nvPr>
        </p:nvSpPr>
        <p:spPr>
          <a:xfrm>
            <a:off x="727200" y="823500"/>
            <a:ext cx="25740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79387" lvl="3" marL="357187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84150" lvl="4" marL="116205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7200" y="724745"/>
            <a:ext cx="82368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for importing slides">
  <p:cSld name="Use for importing slid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7200" y="724745"/>
            <a:ext cx="82368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0" y="5029023"/>
            <a:ext cx="6117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30001" y="4862512"/>
            <a:ext cx="612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98001" y="4862578"/>
            <a:ext cx="413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180000" y="113400"/>
            <a:ext cx="49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827089" y="1"/>
            <a:ext cx="74898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827088" y="411956"/>
            <a:ext cx="7489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Interview with Scientists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0" y="3859975"/>
            <a:ext cx="2748424" cy="12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350" y="3560605"/>
            <a:ext cx="1664850" cy="135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1671150" y="630225"/>
            <a:ext cx="5855400" cy="2807400"/>
            <a:chOff x="-658250" y="1357850"/>
            <a:chExt cx="5855400" cy="2807400"/>
          </a:xfrm>
        </p:grpSpPr>
        <p:sp>
          <p:nvSpPr>
            <p:cNvPr id="117" name="Google Shape;117;p16"/>
            <p:cNvSpPr/>
            <p:nvPr/>
          </p:nvSpPr>
          <p:spPr>
            <a:xfrm>
              <a:off x="-658250" y="1357850"/>
              <a:ext cx="5855400" cy="280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9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GB"/>
                <a:t>Evaluation on MX side only: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○"/>
              </a:pPr>
              <a:r>
                <a:rPr b="1" lang="en-GB"/>
                <a:t>Bottom line is: </a:t>
              </a:r>
              <a:endParaRPr b="1"/>
            </a:p>
            <a:p>
              <a:pPr indent="-317500" lvl="2" marL="13716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■"/>
              </a:pPr>
              <a:r>
                <a:rPr b="1" lang="en-GB"/>
                <a:t>EXI and Synchweb are similar</a:t>
              </a:r>
              <a:endParaRPr b="1"/>
            </a:p>
            <a:p>
              <a:pPr indent="-317500" lvl="2" marL="13716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■"/>
              </a:pPr>
              <a:r>
                <a:rPr b="1" lang="en-GB"/>
                <a:t>Data is displayed in a slightly different way</a:t>
              </a:r>
              <a:endParaRPr b="1"/>
            </a:p>
            <a:p>
              <a:pPr indent="-317500" lvl="2" marL="13716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■"/>
              </a:pPr>
              <a:r>
                <a:rPr b="1" lang="en-GB"/>
                <a:t>Same speed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2286550" y="2441275"/>
              <a:ext cx="2910600" cy="13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/>
                <a:t>SynchWeb</a:t>
              </a:r>
              <a:endParaRPr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en-GB"/>
                <a:t>Better managements stats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en-GB"/>
                <a:t>DHL API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-492175" y="2502575"/>
              <a:ext cx="2709900" cy="13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/>
                <a:t>ISPyB (+EXI)</a:t>
              </a:r>
              <a:endParaRPr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en-GB"/>
                <a:t>Workflows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en-GB"/>
                <a:t>Better SC integration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14199" t="0"/>
          <a:stretch/>
        </p:blipFill>
        <p:spPr>
          <a:xfrm>
            <a:off x="7528025" y="3122476"/>
            <a:ext cx="1078551" cy="9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10530"/>
          <a:stretch/>
        </p:blipFill>
        <p:spPr>
          <a:xfrm>
            <a:off x="7299152" y="4218506"/>
            <a:ext cx="1664849" cy="78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8500" y="3311575"/>
            <a:ext cx="1561801" cy="7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019" y="3222754"/>
            <a:ext cx="1426010" cy="7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/>
        </p:nvSpPr>
        <p:spPr>
          <a:xfrm>
            <a:off x="500750" y="1579025"/>
            <a:ext cx="8157000" cy="3336600"/>
          </a:xfrm>
          <a:prstGeom prst="rect">
            <a:avLst/>
          </a:prstGeom>
          <a:solidFill>
            <a:srgbClr val="13257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Considering all o</a:t>
            </a:r>
            <a:r>
              <a:rPr b="1" lang="en-GB">
                <a:solidFill>
                  <a:srgbClr val="FFFFFF"/>
                </a:solidFill>
              </a:rPr>
              <a:t>ptions: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All partners to use ISPyB (not in our hands)</a:t>
            </a:r>
            <a:endParaRPr b="1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Use Synchweb at the ESRF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b="1" lang="en-GB">
                <a:solidFill>
                  <a:srgbClr val="FFFFFF"/>
                </a:solidFill>
              </a:rPr>
              <a:t>Estimation of costs (see details later)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b="1" lang="en-GB">
                <a:solidFill>
                  <a:srgbClr val="FFFFFF"/>
                </a:solidFill>
              </a:rPr>
              <a:t>Disadvantages</a:t>
            </a:r>
            <a:endParaRPr b="1"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There is no PHP expertise at the ESRF (in any Synchrotron?)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Front-end of SynchWeb uses a obsolete framework (Marionette)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SynchWeb might be at the end of his life (?)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Decentralized architecture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Start a new software (or consider one existing) that will replace ISPyB and Synchweb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ESRF ISPyB Board Meeting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784925" y="756300"/>
            <a:ext cx="6943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</a:rPr>
              <a:t>Bottom line is: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GB" sz="1800">
                <a:solidFill>
                  <a:schemeClr val="dk1"/>
                </a:solidFill>
              </a:rPr>
              <a:t>We need to find a way to collaborate all together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Estimation of moving to Synchweb at the ESRF</a:t>
            </a:r>
            <a:endParaRPr/>
          </a:p>
        </p:txBody>
      </p:sp>
      <p:graphicFrame>
        <p:nvGraphicFramePr>
          <p:cNvPr id="136" name="Google Shape;136;p18"/>
          <p:cNvGraphicFramePr/>
          <p:nvPr/>
        </p:nvGraphicFramePr>
        <p:xfrm>
          <a:off x="329450" y="64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{6286C889-3B1F-43F6-8FD3-8F90A911A814}</a:tableStyleId>
              </a:tblPr>
              <a:tblGrid>
                <a:gridCol w="1034125"/>
                <a:gridCol w="4154175"/>
                <a:gridCol w="936900"/>
                <a:gridCol w="883850"/>
                <a:gridCol w="1476050"/>
              </a:tblGrid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Technique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Description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 Estimation(days)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Synchweb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Using python api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Additional for new webservice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BioSAXS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backend that allows to store HPLC and sample Changer experiments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BioSAXS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an API in SynchWeb for BioSAXS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BioSAXS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UI on Synchweb for BioSAXS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backend that allows to store EM experiments for single particle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and/or adapt existing EM UI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backend that allows to store Data collections (EnergyScan and XRF)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backend that allows to store Workflows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a backend that allows to store Autoprocessing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and adapt if necessary existing UI (Example: display workflows)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 available Synchweb features at the ESRF (Example: robot actions)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SMIS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Synchronization SMIS-Synchweb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confidentiality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the webservices that triggers the data confidentiality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" name="Google Shape;137;p18"/>
          <p:cNvSpPr txBox="1"/>
          <p:nvPr/>
        </p:nvSpPr>
        <p:spPr>
          <a:xfrm>
            <a:off x="3088100" y="4638450"/>
            <a:ext cx="3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~ 1.5 year of work</a:t>
            </a:r>
            <a:endParaRPr b="1" sz="1800"/>
          </a:p>
        </p:txBody>
      </p:sp>
      <p:sp>
        <p:nvSpPr>
          <p:cNvPr id="138" name="Google Shape;138;p18"/>
          <p:cNvSpPr txBox="1"/>
          <p:nvPr/>
        </p:nvSpPr>
        <p:spPr>
          <a:xfrm>
            <a:off x="7191475" y="4655525"/>
            <a:ext cx="192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Estimation done by Stuart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ISPyB or SynchWeb?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13" y="638325"/>
            <a:ext cx="6437568" cy="42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2735775" y="4070125"/>
            <a:ext cx="3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ISPyB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869375" y="4070125"/>
            <a:ext cx="3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Synchweb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ISPyB</a:t>
            </a:r>
            <a:r>
              <a:rPr lang="en-GB"/>
              <a:t> or SynchWeb?</a:t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13" y="638325"/>
            <a:ext cx="6437568" cy="42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3116775" y="4222525"/>
            <a:ext cx="3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none of them?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software?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910950" y="819275"/>
            <a:ext cx="75456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Nothing can be done at short term BUT we can try to collaborate in a new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Microservices?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Based on modules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Which techniques?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Relational or NO-SQL database?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 fresh non-MX centric data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Python, JAVA, other?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Explore available options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New Software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Adapt a existing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ESRF would be interested in participating in the development of a Pilot module on Sample description and tracking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Enquiry</a:t>
            </a:r>
            <a:endParaRPr/>
          </a:p>
        </p:txBody>
      </p:sp>
      <p:graphicFrame>
        <p:nvGraphicFramePr>
          <p:cNvPr id="165" name="Google Shape;165;p22"/>
          <p:cNvGraphicFramePr/>
          <p:nvPr/>
        </p:nvGraphicFramePr>
        <p:xfrm>
          <a:off x="123750" y="7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{6286C889-3B1F-43F6-8FD3-8F90A911A814}</a:tableStyleId>
              </a:tblPr>
              <a:tblGrid>
                <a:gridCol w="948475"/>
                <a:gridCol w="1445750"/>
                <a:gridCol w="1215525"/>
                <a:gridCol w="1291850"/>
                <a:gridCol w="826125"/>
                <a:gridCol w="810350"/>
                <a:gridCol w="976100"/>
                <a:gridCol w="13260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ESRF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SOLEIL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MAXIV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ALBA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EMBL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5F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 power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3.5+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Current Installation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Frontend [ISPyB | EXI | SynchWeb]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EXI </a:t>
                      </a: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 EXI2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SynchWeb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 EXI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ISPYB, EXI, SynchWeb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BackEND [ ISPyB | SynchWeb ]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SynchWeb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ISPYB, Synchweb, ispyb-api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Functionality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ispyb-api (python &amp; java)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Techniques to support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MX, TR-MX, BioSAXS EM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 EM XPDF Powder +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MX, BioSAXS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MX, TR-MX, XRI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start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Preferred list of programming languages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NodeJS JAVA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NodeJS, Java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Python, NodeJS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Python, NodeJS, Java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Preferred list of DB engines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 Maria Oracle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MariaDB, Postgres?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MariaDB, Oracle, Postgres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Maria, Postgres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Maria, Mongo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0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Preferred list of API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 GraphQL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REST, GraphQL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REST, GraphQL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GraphQL, REST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REST, GraphQL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learnt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910950" y="819275"/>
            <a:ext cx="75456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need a developers </a:t>
            </a:r>
            <a:r>
              <a:rPr lang="en-GB"/>
              <a:t>committee</a:t>
            </a:r>
            <a:r>
              <a:rPr lang="en-GB"/>
              <a:t> that takes technical 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Same format as the steering </a:t>
            </a:r>
            <a:r>
              <a:rPr lang="en-GB"/>
              <a:t>committee</a:t>
            </a:r>
            <a:r>
              <a:rPr lang="en-GB"/>
              <a:t> (1 site = 1 vote and depend on their contribution)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Steering </a:t>
            </a:r>
            <a:r>
              <a:rPr lang="en-GB"/>
              <a:t>committee</a:t>
            </a:r>
            <a:r>
              <a:rPr lang="en-GB"/>
              <a:t> to provide resources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Scope of the application should be perfectly defined beforehand and not a moving target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 decision might involve many months of work, i.e.: add techniques to ISPyB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Full stack should be included or at least ESRF is interested in looking for partners that will work together in the full stack (it includes UI)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303225" y="2559375"/>
            <a:ext cx="1624800" cy="1683000"/>
          </a:xfrm>
          <a:prstGeom prst="flowChartAlternateProcess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03225" y="1276200"/>
            <a:ext cx="1624800" cy="1618800"/>
          </a:xfrm>
          <a:prstGeom prst="flowChartAlternateProcess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77425" y="1642425"/>
            <a:ext cx="1903200" cy="190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road map for the collaboration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>
            <a:off x="1949750" y="2738188"/>
            <a:ext cx="4866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4"/>
          <p:cNvSpPr/>
          <p:nvPr/>
        </p:nvSpPr>
        <p:spPr>
          <a:xfrm>
            <a:off x="6837500" y="945000"/>
            <a:ext cx="2028600" cy="3569700"/>
          </a:xfrm>
          <a:prstGeom prst="flowChartAlternateProcess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New Software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2879325" y="1855525"/>
            <a:ext cx="1356600" cy="6201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WG on microservices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795275" y="2841325"/>
            <a:ext cx="1624800" cy="6201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Pilot module: sample tracking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902425" y="832598"/>
            <a:ext cx="1210200" cy="685500"/>
          </a:xfrm>
          <a:prstGeom prst="flowChartAlternateProcess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WG on ISPyB/EXI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2963325" y="3893500"/>
            <a:ext cx="1088400" cy="685500"/>
          </a:xfrm>
          <a:prstGeom prst="flowChartAlternate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WG on Synchweb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10525" y="1354925"/>
            <a:ext cx="1210200" cy="620100"/>
          </a:xfrm>
          <a:prstGeom prst="flowChartAlternateProcess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Devs </a:t>
            </a:r>
            <a:r>
              <a:rPr lang="en-GB">
                <a:solidFill>
                  <a:srgbClr val="FFFFFF"/>
                </a:solidFill>
              </a:rPr>
              <a:t>on ISPyB/EXI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43475" y="3433588"/>
            <a:ext cx="1088400" cy="685500"/>
          </a:xfrm>
          <a:prstGeom prst="flowChartAlternate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Devs on Synchweb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628425" y="2537125"/>
            <a:ext cx="974400" cy="3846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database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 flipH="1" rot="10800000">
            <a:off x="3981825" y="2897050"/>
            <a:ext cx="2300100" cy="149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4"/>
          <p:cNvCxnSpPr>
            <a:stCxn id="176" idx="3"/>
            <a:endCxn id="185" idx="1"/>
          </p:cNvCxnSpPr>
          <p:nvPr/>
        </p:nvCxnSpPr>
        <p:spPr>
          <a:xfrm>
            <a:off x="1928025" y="3400875"/>
            <a:ext cx="1035300" cy="83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77" idx="3"/>
            <a:endCxn id="184" idx="1"/>
          </p:cNvCxnSpPr>
          <p:nvPr/>
        </p:nvCxnSpPr>
        <p:spPr>
          <a:xfrm flipH="1" rot="10800000">
            <a:off x="1928025" y="1175400"/>
            <a:ext cx="974400" cy="9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4" idx="3"/>
          </p:cNvCxnSpPr>
          <p:nvPr/>
        </p:nvCxnSpPr>
        <p:spPr>
          <a:xfrm>
            <a:off x="4112625" y="1175348"/>
            <a:ext cx="2156700" cy="123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4"/>
          <p:cNvSpPr/>
          <p:nvPr/>
        </p:nvSpPr>
        <p:spPr>
          <a:xfrm>
            <a:off x="7039400" y="1004875"/>
            <a:ext cx="1356600" cy="3846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microservices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8149450" y="4043950"/>
            <a:ext cx="593400" cy="3846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905300" y="2128775"/>
            <a:ext cx="1624800" cy="6201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Pilot module: sample tracking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632825" y="2895025"/>
            <a:ext cx="975900" cy="4470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7113800" y="560400"/>
            <a:ext cx="1476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00FF"/>
                </a:solidFill>
              </a:rPr>
              <a:t>New software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>
            <a:off x="499725" y="4928675"/>
            <a:ext cx="8109000" cy="3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4"/>
          <p:cNvSpPr/>
          <p:nvPr/>
        </p:nvSpPr>
        <p:spPr>
          <a:xfrm>
            <a:off x="7386250" y="1533525"/>
            <a:ext cx="1356600" cy="4512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reprocessing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905300" y="3488175"/>
            <a:ext cx="975900" cy="576600"/>
          </a:xfrm>
          <a:prstGeom prst="flowChartAlternateProcess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Web pages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269325" y="944999"/>
            <a:ext cx="409800" cy="331200"/>
          </a:xfrm>
          <a:prstGeom prst="flowChartAlternateProcess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177525" y="4247800"/>
            <a:ext cx="593400" cy="331200"/>
          </a:xfrm>
          <a:prstGeom prst="flowChartAlternate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6177525" y="656100"/>
            <a:ext cx="59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X</a:t>
            </a:r>
            <a:endParaRPr sz="4800"/>
          </a:p>
        </p:txBody>
      </p:sp>
      <p:sp>
        <p:nvSpPr>
          <p:cNvPr id="204" name="Google Shape;204;p24"/>
          <p:cNvSpPr txBox="1"/>
          <p:nvPr/>
        </p:nvSpPr>
        <p:spPr>
          <a:xfrm>
            <a:off x="6177525" y="3926200"/>
            <a:ext cx="59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X</a:t>
            </a:r>
            <a:endParaRPr sz="4800"/>
          </a:p>
        </p:txBody>
      </p:sp>
      <p:sp>
        <p:nvSpPr>
          <p:cNvPr id="205" name="Google Shape;205;p24"/>
          <p:cNvSpPr txBox="1"/>
          <p:nvPr/>
        </p:nvSpPr>
        <p:spPr>
          <a:xfrm>
            <a:off x="499725" y="4546300"/>
            <a:ext cx="975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Feb 2020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2203825" y="4588150"/>
            <a:ext cx="1088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</a:t>
            </a:r>
            <a:r>
              <a:rPr lang="en-GB"/>
              <a:t> 2020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7363850" y="4588150"/>
            <a:ext cx="975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849875" y="4606000"/>
            <a:ext cx="682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2021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892650" y="2073275"/>
            <a:ext cx="773400" cy="331200"/>
          </a:xfrm>
          <a:prstGeom prst="flowChartAlternateProcess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database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1015550" y="3054375"/>
            <a:ext cx="773400" cy="331200"/>
          </a:xfrm>
          <a:prstGeom prst="flowChartAlternate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database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road map for the collaboration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910950" y="819275"/>
            <a:ext cx="7545600" cy="4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a short/medium 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Collaborate on microservices?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Collaborate on new database choice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Collaborate on pilot module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the meantime separate working groups on Synchweb / ISPyB/EXI to carry on current developments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 a long term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Collaborate on new software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Drop Synchweb / ISPyB/EXI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Advantages : 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concentrate on collaboration for the future</a:t>
            </a:r>
            <a:r>
              <a:rPr lang="en-GB"/>
              <a:t>, and stop endless discussions about how to force compatibility between ISPyB/synchweb for the current needed evolutions of the datamodel.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Allow quicker short-term evolutions and give more time to new software conception.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ISPyB DB Meeting</a:t>
            </a:r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173400" y="1471675"/>
            <a:ext cx="87972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132577"/>
                </a:solidFill>
              </a:rPr>
              <a:t>ISPyB Collaboration</a:t>
            </a:r>
            <a:endParaRPr b="1" sz="2400">
              <a:solidFill>
                <a:srgbClr val="132577"/>
              </a:solidFill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295800" y="3627325"/>
            <a:ext cx="87972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32577"/>
                </a:solidFill>
              </a:rPr>
              <a:t>Alex de Maria Antolinos</a:t>
            </a:r>
            <a:endParaRPr b="1"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32577"/>
                </a:solidFill>
              </a:rPr>
              <a:t>Software Engineer</a:t>
            </a:r>
            <a:endParaRPr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32577"/>
                </a:solidFill>
              </a:rPr>
              <a:t>Data Manager@Data Analysis Unit</a:t>
            </a:r>
            <a:endParaRPr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32577"/>
                </a:solidFill>
              </a:rPr>
              <a:t>On Behalf of</a:t>
            </a:r>
            <a:endParaRPr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32577"/>
                </a:solidFill>
              </a:rPr>
              <a:t>Software Group</a:t>
            </a:r>
            <a:endParaRPr b="1"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32577"/>
                </a:solidFill>
              </a:rPr>
              <a:t>Structural Biology Group</a:t>
            </a:r>
            <a:endParaRPr b="1"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32577"/>
                </a:solidFill>
              </a:rPr>
              <a:t>ESRF</a:t>
            </a:r>
            <a:endParaRPr b="1" sz="1000">
              <a:solidFill>
                <a:srgbClr val="13257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3257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 OF TALK	</a:t>
            </a:r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727200" y="724745"/>
            <a:ext cx="82368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98D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32577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32577"/>
              </a:buClr>
              <a:buSzPts val="2400"/>
              <a:buChar char="●"/>
            </a:pPr>
            <a:r>
              <a:rPr b="1" lang="en-GB" sz="2400">
                <a:solidFill>
                  <a:srgbClr val="132577"/>
                </a:solidFill>
              </a:rPr>
              <a:t>Quick review of the MOU</a:t>
            </a:r>
            <a:endParaRPr b="1" sz="2400">
              <a:solidFill>
                <a:srgbClr val="13257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577"/>
              </a:buClr>
              <a:buSzPts val="2400"/>
              <a:buChar char="●"/>
            </a:pPr>
            <a:r>
              <a:rPr b="1" lang="en-GB" sz="2400">
                <a:solidFill>
                  <a:srgbClr val="132577"/>
                </a:solidFill>
              </a:rPr>
              <a:t>Some clarifications</a:t>
            </a:r>
            <a:endParaRPr b="1" sz="2400">
              <a:solidFill>
                <a:srgbClr val="13257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b="1" lang="en-GB" sz="2400">
                <a:solidFill>
                  <a:schemeClr val="accent1"/>
                </a:solidFill>
              </a:rPr>
              <a:t>Homework				</a:t>
            </a:r>
            <a:endParaRPr b="1" sz="2400">
              <a:solidFill>
                <a:srgbClr val="13257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577"/>
              </a:buClr>
              <a:buSzPts val="2400"/>
              <a:buChar char="●"/>
            </a:pPr>
            <a:r>
              <a:rPr b="1" lang="en-GB" sz="2400">
                <a:solidFill>
                  <a:srgbClr val="132577"/>
                </a:solidFill>
              </a:rPr>
              <a:t>Lessons learnt</a:t>
            </a:r>
            <a:endParaRPr b="1" sz="2400">
              <a:solidFill>
                <a:srgbClr val="132577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577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3257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MOU: </a:t>
            </a:r>
            <a:r>
              <a:rPr b="0" lang="en-GB">
                <a:solidFill>
                  <a:srgbClr val="FFFFFF"/>
                </a:solidFill>
              </a:rPr>
              <a:t>What does it say?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727200" y="621750"/>
            <a:ext cx="489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ARTICLE 1:</a:t>
            </a:r>
            <a:r>
              <a:rPr b="1" lang="en-GB"/>
              <a:t> </a:t>
            </a:r>
            <a:r>
              <a:rPr lang="en-GB"/>
              <a:t> </a:t>
            </a:r>
            <a:r>
              <a:rPr b="1" lang="en-GB"/>
              <a:t>Objective of the Collaboration</a:t>
            </a:r>
            <a:endParaRPr b="1"/>
          </a:p>
        </p:txBody>
      </p:sp>
      <p:sp>
        <p:nvSpPr>
          <p:cNvPr id="68" name="Google Shape;68;p10"/>
          <p:cNvSpPr txBox="1"/>
          <p:nvPr/>
        </p:nvSpPr>
        <p:spPr>
          <a:xfrm>
            <a:off x="923200" y="895726"/>
            <a:ext cx="7617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22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D1D00"/>
                </a:solidFill>
              </a:rPr>
              <a:t>[...]</a:t>
            </a:r>
            <a:endParaRPr>
              <a:solidFill>
                <a:srgbClr val="1D1D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322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D1D00"/>
                </a:solidFill>
              </a:rPr>
              <a:t>It </a:t>
            </a:r>
            <a:r>
              <a:rPr lang="en-GB">
                <a:solidFill>
                  <a:srgbClr val="303000"/>
                </a:solidFill>
              </a:rPr>
              <a:t>includes </a:t>
            </a:r>
            <a:r>
              <a:rPr lang="en-GB">
                <a:solidFill>
                  <a:srgbClr val="292900"/>
                </a:solidFill>
              </a:rPr>
              <a:t>the </a:t>
            </a:r>
            <a:r>
              <a:rPr lang="en-GB">
                <a:solidFill>
                  <a:srgbClr val="1E1E00"/>
                </a:solidFill>
              </a:rPr>
              <a:t>development </a:t>
            </a:r>
            <a:r>
              <a:rPr lang="en-GB">
                <a:solidFill>
                  <a:srgbClr val="545400"/>
                </a:solidFill>
              </a:rPr>
              <a:t>of </a:t>
            </a:r>
            <a:r>
              <a:rPr lang="en-GB">
                <a:solidFill>
                  <a:srgbClr val="1C1C00"/>
                </a:solidFill>
              </a:rPr>
              <a:t>the </a:t>
            </a:r>
            <a:r>
              <a:rPr i="1" lang="en-GB">
                <a:solidFill>
                  <a:srgbClr val="282800"/>
                </a:solidFill>
              </a:rPr>
              <a:t>ISPYB </a:t>
            </a:r>
            <a:r>
              <a:rPr i="1" lang="en-GB">
                <a:solidFill>
                  <a:srgbClr val="2E2E00"/>
                </a:solidFill>
              </a:rPr>
              <a:t>software</a:t>
            </a:r>
            <a:r>
              <a:rPr lang="en-GB">
                <a:solidFill>
                  <a:srgbClr val="2E2E00"/>
                </a:solidFill>
              </a:rPr>
              <a:t> </a:t>
            </a:r>
            <a:r>
              <a:rPr lang="en-GB">
                <a:solidFill>
                  <a:srgbClr val="383800"/>
                </a:solidFill>
              </a:rPr>
              <a:t>(</a:t>
            </a:r>
            <a:r>
              <a:rPr lang="en-GB">
                <a:solidFill>
                  <a:srgbClr val="191900"/>
                </a:solidFill>
              </a:rPr>
              <a:t>data model </a:t>
            </a:r>
            <a:r>
              <a:rPr lang="en-GB">
                <a:solidFill>
                  <a:srgbClr val="161600"/>
                </a:solidFill>
              </a:rPr>
              <a:t>definition</a:t>
            </a:r>
            <a:r>
              <a:rPr lang="en-GB">
                <a:solidFill>
                  <a:srgbClr val="575700"/>
                </a:solidFill>
              </a:rPr>
              <a:t>, </a:t>
            </a:r>
            <a:r>
              <a:rPr lang="en-GB">
                <a:solidFill>
                  <a:srgbClr val="171700"/>
                </a:solidFill>
              </a:rPr>
              <a:t>the </a:t>
            </a:r>
            <a:r>
              <a:rPr lang="en-GB">
                <a:solidFill>
                  <a:srgbClr val="232300"/>
                </a:solidFill>
              </a:rPr>
              <a:t>database </a:t>
            </a:r>
            <a:r>
              <a:rPr lang="en-GB">
                <a:solidFill>
                  <a:srgbClr val="1B1B00"/>
                </a:solidFill>
              </a:rPr>
              <a:t>structure</a:t>
            </a:r>
            <a:r>
              <a:rPr lang="en-GB">
                <a:solidFill>
                  <a:srgbClr val="050500"/>
                </a:solidFill>
              </a:rPr>
              <a:t>, </a:t>
            </a:r>
            <a:r>
              <a:rPr lang="en-GB">
                <a:solidFill>
                  <a:srgbClr val="0A0A00"/>
                </a:solidFill>
              </a:rPr>
              <a:t>and </a:t>
            </a:r>
            <a:r>
              <a:rPr lang="en-GB">
                <a:solidFill>
                  <a:srgbClr val="272700"/>
                </a:solidFill>
              </a:rPr>
              <a:t>the </a:t>
            </a:r>
            <a:r>
              <a:rPr b="1" lang="en-GB" u="sng">
                <a:highlight>
                  <a:srgbClr val="FFFFFF"/>
                </a:highlight>
              </a:rPr>
              <a:t>API layer to access data stored in the database</a:t>
            </a:r>
            <a:r>
              <a:rPr lang="en-GB">
                <a:solidFill>
                  <a:srgbClr val="141400"/>
                </a:solidFill>
              </a:rPr>
              <a:t>)</a:t>
            </a:r>
            <a:r>
              <a:rPr lang="en-GB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32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F1F00"/>
                </a:solidFill>
              </a:rPr>
              <a:t>[...]</a:t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727200" y="2576575"/>
            <a:ext cx="489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ARTICLE 3:</a:t>
            </a:r>
            <a:r>
              <a:rPr b="1" lang="en-GB"/>
              <a:t> </a:t>
            </a:r>
            <a:r>
              <a:rPr lang="en-GB"/>
              <a:t> </a:t>
            </a:r>
            <a:r>
              <a:rPr b="1" lang="en-GB"/>
              <a:t>Collaboration Membership</a:t>
            </a:r>
            <a:endParaRPr b="1"/>
          </a:p>
        </p:txBody>
      </p:sp>
      <p:sp>
        <p:nvSpPr>
          <p:cNvPr id="70" name="Google Shape;70;p10"/>
          <p:cNvSpPr txBox="1"/>
          <p:nvPr/>
        </p:nvSpPr>
        <p:spPr>
          <a:xfrm>
            <a:off x="923200" y="3027350"/>
            <a:ext cx="75489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B1B00"/>
                </a:solidFill>
              </a:rPr>
              <a:t>Membership </a:t>
            </a:r>
            <a:r>
              <a:rPr lang="en-GB">
                <a:solidFill>
                  <a:srgbClr val="181800"/>
                </a:solidFill>
              </a:rPr>
              <a:t>of </a:t>
            </a:r>
            <a:r>
              <a:rPr lang="en-GB">
                <a:solidFill>
                  <a:srgbClr val="121200"/>
                </a:solidFill>
              </a:rPr>
              <a:t>the </a:t>
            </a:r>
            <a:r>
              <a:rPr lang="en-GB">
                <a:solidFill>
                  <a:srgbClr val="151500"/>
                </a:solidFill>
              </a:rPr>
              <a:t>Collaboration </a:t>
            </a:r>
            <a:r>
              <a:rPr lang="en-GB">
                <a:solidFill>
                  <a:srgbClr val="1515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>
                <a:solidFill>
                  <a:srgbClr val="151500"/>
                </a:solidFill>
              </a:rPr>
              <a:t>s </a:t>
            </a:r>
            <a:r>
              <a:rPr lang="en-GB">
                <a:solidFill>
                  <a:srgbClr val="121200"/>
                </a:solidFill>
              </a:rPr>
              <a:t>obtained </a:t>
            </a:r>
            <a:r>
              <a:rPr lang="en-GB">
                <a:solidFill>
                  <a:srgbClr val="131300"/>
                </a:solidFill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-GB">
                <a:solidFill>
                  <a:srgbClr val="1515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GB" u="sng">
                <a:solidFill>
                  <a:srgbClr val="151500"/>
                </a:solidFill>
              </a:rPr>
              <a:t>i</a:t>
            </a:r>
            <a:r>
              <a:rPr lang="en-GB">
                <a:solidFill>
                  <a:srgbClr val="151500"/>
                </a:solidFill>
              </a:rPr>
              <a:t>gning </a:t>
            </a:r>
            <a:r>
              <a:rPr lang="en-GB">
                <a:solidFill>
                  <a:srgbClr val="1C1C00"/>
                </a:solidFill>
              </a:rPr>
              <a:t>this </a:t>
            </a:r>
            <a:r>
              <a:rPr lang="en-GB">
                <a:solidFill>
                  <a:srgbClr val="222200"/>
                </a:solidFill>
              </a:rPr>
              <a:t>Agreement</a:t>
            </a:r>
            <a:r>
              <a:rPr lang="en-GB">
                <a:solidFill>
                  <a:schemeClr val="dk1"/>
                </a:solidFill>
              </a:rPr>
              <a:t>. </a:t>
            </a:r>
            <a:r>
              <a:rPr lang="en-GB">
                <a:solidFill>
                  <a:srgbClr val="1313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>
                <a:solidFill>
                  <a:srgbClr val="131300"/>
                </a:solidFill>
              </a:rPr>
              <a:t>n </a:t>
            </a:r>
            <a:r>
              <a:rPr lang="en-GB">
                <a:solidFill>
                  <a:srgbClr val="0F0F00"/>
                </a:solidFill>
              </a:rPr>
              <a:t>signing </a:t>
            </a:r>
            <a:r>
              <a:rPr lang="en-GB">
                <a:solidFill>
                  <a:srgbClr val="292900"/>
                </a:solidFill>
              </a:rPr>
              <a:t>the </a:t>
            </a:r>
            <a:r>
              <a:rPr lang="en-GB">
                <a:solidFill>
                  <a:srgbClr val="151500"/>
                </a:solidFill>
              </a:rPr>
              <a:t>Agreement</a:t>
            </a:r>
            <a:r>
              <a:rPr lang="en-GB">
                <a:solidFill>
                  <a:srgbClr val="EDED00"/>
                </a:solidFill>
              </a:rPr>
              <a:t>, </a:t>
            </a:r>
            <a:r>
              <a:rPr lang="en-GB">
                <a:solidFill>
                  <a:srgbClr val="0E0E00"/>
                </a:solidFill>
              </a:rPr>
              <a:t>each </a:t>
            </a:r>
            <a:r>
              <a:rPr lang="en-GB">
                <a:solidFill>
                  <a:srgbClr val="131300"/>
                </a:solidFill>
              </a:rPr>
              <a:t>Party </a:t>
            </a:r>
            <a:r>
              <a:rPr lang="en-GB">
                <a:solidFill>
                  <a:srgbClr val="1C1C00"/>
                </a:solidFill>
              </a:rPr>
              <a:t>undertakes </a:t>
            </a:r>
            <a:r>
              <a:rPr lang="en-GB">
                <a:solidFill>
                  <a:srgbClr val="202000"/>
                </a:solidFill>
              </a:rPr>
              <a:t>to </a:t>
            </a:r>
            <a:r>
              <a:rPr lang="en-GB">
                <a:solidFill>
                  <a:srgbClr val="181800"/>
                </a:solidFill>
              </a:rPr>
              <a:t>contribute </a:t>
            </a:r>
            <a:r>
              <a:rPr b="1" lang="en-GB" u="sng">
                <a:highlight>
                  <a:srgbClr val="FFFFFF"/>
                </a:highlight>
              </a:rPr>
              <a:t>the manpower required to enable the active, on-going development of ISPYB data model, API layer to access data stored</a:t>
            </a:r>
            <a:r>
              <a:rPr lang="en-GB">
                <a:solidFill>
                  <a:srgbClr val="171700"/>
                </a:solidFill>
              </a:rPr>
              <a:t> </a:t>
            </a:r>
            <a:r>
              <a:rPr lang="en-GB">
                <a:solidFill>
                  <a:srgbClr val="2D2D00"/>
                </a:solidFill>
              </a:rPr>
              <a:t>i</a:t>
            </a:r>
            <a:r>
              <a:rPr b="1" lang="en-GB" u="sng">
                <a:solidFill>
                  <a:srgbClr val="2D2D00"/>
                </a:solidFill>
              </a:rPr>
              <a:t>n </a:t>
            </a:r>
            <a:r>
              <a:rPr b="1" lang="en-GB" u="sng">
                <a:solidFill>
                  <a:srgbClr val="181800"/>
                </a:solidFill>
              </a:rPr>
              <a:t>the </a:t>
            </a:r>
            <a:r>
              <a:rPr b="1" lang="en-GB" u="sng">
                <a:solidFill>
                  <a:srgbClr val="1C1C00"/>
                </a:solidFill>
              </a:rPr>
              <a:t>database </a:t>
            </a:r>
            <a:r>
              <a:rPr b="1" lang="en-GB" u="sng">
                <a:solidFill>
                  <a:srgbClr val="272700"/>
                </a:solidFill>
              </a:rPr>
              <a:t>and </a:t>
            </a:r>
            <a:r>
              <a:rPr b="1" lang="en-GB" u="sng">
                <a:solidFill>
                  <a:srgbClr val="232300"/>
                </a:solidFill>
              </a:rPr>
              <a:t>functionalities</a:t>
            </a:r>
            <a:r>
              <a:rPr lang="en-GB">
                <a:solidFill>
                  <a:srgbClr val="232300"/>
                </a:solidFill>
              </a:rPr>
              <a:t> </a:t>
            </a:r>
            <a:r>
              <a:rPr lang="en-GB">
                <a:solidFill>
                  <a:srgbClr val="525200"/>
                </a:solidFill>
              </a:rPr>
              <a:t>to </a:t>
            </a:r>
            <a:r>
              <a:rPr lang="en-GB">
                <a:solidFill>
                  <a:srgbClr val="1E1E00"/>
                </a:solidFill>
              </a:rPr>
              <a:t>the </a:t>
            </a:r>
            <a:r>
              <a:rPr lang="en-GB">
                <a:solidFill>
                  <a:srgbClr val="181800"/>
                </a:solidFill>
              </a:rPr>
              <a:t>maximum </a:t>
            </a:r>
            <a:r>
              <a:rPr lang="en-GB">
                <a:solidFill>
                  <a:srgbClr val="535300"/>
                </a:solidFill>
              </a:rPr>
              <a:t>benefit </a:t>
            </a:r>
            <a:r>
              <a:rPr lang="en-GB">
                <a:solidFill>
                  <a:srgbClr val="2A2A00"/>
                </a:solidFill>
              </a:rPr>
              <a:t>of </a:t>
            </a:r>
            <a:r>
              <a:rPr lang="en-GB">
                <a:solidFill>
                  <a:srgbClr val="232300"/>
                </a:solidFill>
              </a:rPr>
              <a:t>all </a:t>
            </a:r>
            <a:r>
              <a:rPr lang="en-GB">
                <a:solidFill>
                  <a:srgbClr val="272700"/>
                </a:solidFill>
              </a:rPr>
              <a:t>parties</a:t>
            </a:r>
            <a:r>
              <a:rPr lang="en-GB">
                <a:solidFill>
                  <a:srgbClr val="111100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MOU: </a:t>
            </a:r>
            <a:r>
              <a:rPr b="0" lang="en-GB">
                <a:solidFill>
                  <a:srgbClr val="FFFFFF"/>
                </a:solidFill>
              </a:rPr>
              <a:t>What does it say?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826513" y="3400000"/>
            <a:ext cx="489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/>
              <a:t>ARTICLE 6.3:</a:t>
            </a:r>
            <a:r>
              <a:rPr b="1" lang="en-GB" sz="1200"/>
              <a:t> </a:t>
            </a:r>
            <a:r>
              <a:rPr lang="en-GB" sz="1200"/>
              <a:t> </a:t>
            </a:r>
            <a:r>
              <a:rPr b="1" lang="en-GB" sz="1200"/>
              <a:t>ISPyB Repository</a:t>
            </a:r>
            <a:endParaRPr b="1" sz="1200"/>
          </a:p>
        </p:txBody>
      </p:sp>
      <p:sp>
        <p:nvSpPr>
          <p:cNvPr id="77" name="Google Shape;77;p11"/>
          <p:cNvSpPr txBox="1"/>
          <p:nvPr/>
        </p:nvSpPr>
        <p:spPr>
          <a:xfrm>
            <a:off x="953438" y="3689700"/>
            <a:ext cx="76179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22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D1D00"/>
                </a:solidFill>
              </a:rPr>
              <a:t>At any given time, there will </a:t>
            </a:r>
            <a:r>
              <a:rPr b="1" lang="en-GB" sz="1000" u="sng">
                <a:solidFill>
                  <a:srgbClr val="1D1D00"/>
                </a:solidFill>
              </a:rPr>
              <a:t>be only one official version of the ISPYB software</a:t>
            </a:r>
            <a:r>
              <a:rPr lang="en-GB" sz="1000">
                <a:solidFill>
                  <a:srgbClr val="1D1D00"/>
                </a:solidFill>
              </a:rPr>
              <a:t>, available through a publicly accessible web site for download and collaborating on source code. Currently, the URL is </a:t>
            </a:r>
            <a:r>
              <a:rPr b="1" lang="en-GB" sz="1000">
                <a:solidFill>
                  <a:srgbClr val="1D1D00"/>
                </a:solidFill>
              </a:rPr>
              <a:t>http://forge.epn-campus.eu</a:t>
            </a:r>
            <a:r>
              <a:rPr lang="en-GB" sz="1000">
                <a:solidFill>
                  <a:srgbClr val="1D1D00"/>
                </a:solidFill>
              </a:rPr>
              <a:t>, and the ISPYB source code repository is http://forge.epn campus.eu/projects/ispyb4/repository.</a:t>
            </a:r>
            <a:endParaRPr sz="1000"/>
          </a:p>
        </p:txBody>
      </p:sp>
      <p:sp>
        <p:nvSpPr>
          <p:cNvPr id="78" name="Google Shape;78;p11"/>
          <p:cNvSpPr txBox="1"/>
          <p:nvPr/>
        </p:nvSpPr>
        <p:spPr>
          <a:xfrm>
            <a:off x="826525" y="667700"/>
            <a:ext cx="489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/>
              <a:t>ARTICLE 6.1:</a:t>
            </a:r>
            <a:r>
              <a:rPr b="1" lang="en-GB" sz="1200"/>
              <a:t>  Data Model, Database and API layer to access data</a:t>
            </a:r>
            <a:r>
              <a:rPr lang="en-GB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" name="Google Shape;79;p11"/>
          <p:cNvSpPr txBox="1"/>
          <p:nvPr/>
        </p:nvSpPr>
        <p:spPr>
          <a:xfrm>
            <a:off x="1022525" y="965375"/>
            <a:ext cx="7548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Any change in the technology used to implement ISPYB database (MySQL, MariaDB and Oracle are currently supported) and </a:t>
            </a:r>
            <a:r>
              <a:rPr b="1" lang="en-GB" sz="1200" u="sng"/>
              <a:t>API layer to access the data (JAVA/JEE/ejbs, webservices),</a:t>
            </a:r>
            <a:r>
              <a:rPr lang="en-GB" sz="1200" u="sng"/>
              <a:t> </a:t>
            </a:r>
            <a:r>
              <a:rPr b="1" lang="en-GB" sz="1200" u="sng"/>
              <a:t>the server part running on JBoss server</a:t>
            </a:r>
            <a:r>
              <a:rPr lang="en-GB" sz="1200" u="sng"/>
              <a:t>,</a:t>
            </a:r>
            <a:r>
              <a:rPr lang="en-GB" sz="1200"/>
              <a:t> will be discussed and agreed between members of the Developers Committee.</a:t>
            </a:r>
            <a:endParaRPr sz="1200"/>
          </a:p>
        </p:txBody>
      </p:sp>
      <p:sp>
        <p:nvSpPr>
          <p:cNvPr id="80" name="Google Shape;80;p11"/>
          <p:cNvSpPr txBox="1"/>
          <p:nvPr/>
        </p:nvSpPr>
        <p:spPr>
          <a:xfrm>
            <a:off x="826525" y="1810700"/>
            <a:ext cx="489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/>
              <a:t>ARTICLE 6.2:</a:t>
            </a:r>
            <a:r>
              <a:rPr b="1" lang="en-GB" sz="1200"/>
              <a:t>  Web application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1" name="Google Shape;81;p11"/>
          <p:cNvSpPr txBox="1"/>
          <p:nvPr/>
        </p:nvSpPr>
        <p:spPr>
          <a:xfrm>
            <a:off x="953450" y="2098325"/>
            <a:ext cx="75489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ISPYB web applications are developed with </a:t>
            </a:r>
            <a:r>
              <a:rPr b="1" lang="en-GB" sz="1200" u="sng"/>
              <a:t>Java/JEE and javascript technologies, running on a JBoss application server</a:t>
            </a:r>
            <a:r>
              <a:rPr lang="en-GB" sz="1200" u="sng"/>
              <a:t>,</a:t>
            </a:r>
            <a:r>
              <a:rPr lang="en-GB" sz="1200"/>
              <a:t> and support both MySQL and Oracle databases.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Although common user interfaces would make ISPYB easier to operate and maintain, the Parties are free to develop their own set of interface pages using a different technology, but </a:t>
            </a:r>
            <a:r>
              <a:rPr b="1" lang="en-GB" sz="1200" u="sng"/>
              <a:t>these will not be supported via the Collaboration, unless this is agreed by the STC</a:t>
            </a: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Clarification 1</a:t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1357000" y="663675"/>
            <a:ext cx="6950700" cy="3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ISPyB is a Software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(not a database)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It is written in JAVA (~120k lines of JAVA code)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It uses a relational database that is called </a:t>
            </a:r>
            <a:r>
              <a:rPr b="1" lang="en-GB" sz="2400"/>
              <a:t>pydb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It is deployed in a application server called JBoss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Clarification 2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357000" y="663675"/>
            <a:ext cx="6950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ISPyB code is on Github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sp>
        <p:nvSpPr>
          <p:cNvPr id="94" name="Google Shape;94;p13"/>
          <p:cNvSpPr txBox="1"/>
          <p:nvPr/>
        </p:nvSpPr>
        <p:spPr>
          <a:xfrm>
            <a:off x="3220150" y="1451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https://github.com/ispyb/ispyb</a:t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603" y="1881076"/>
            <a:ext cx="5304149" cy="309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Clarification 3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357000" y="663675"/>
            <a:ext cx="6950700" cy="3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ISPyB has got an old User Interface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That UI is deprecated and not </a:t>
            </a:r>
            <a:r>
              <a:rPr lang="en-GB" sz="3000"/>
              <a:t>maintained</a:t>
            </a:r>
            <a:r>
              <a:rPr lang="en-GB" sz="3000"/>
              <a:t> since 2016 (2017?)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</a:t>
            </a:r>
            <a:endParaRPr sz="3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850" y="2289775"/>
            <a:ext cx="4297623" cy="250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7200" y="113400"/>
            <a:ext cx="82368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357000" y="663675"/>
            <a:ext cx="6950700" cy="3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Preparation of this meeting: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Enquiry sent to the collaborators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Interview with scientists (ESRF and EMBL grenoble)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are users of both Synchweb and ISPyB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ESRF ISPyB board meeting with: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Head of Structural Biology Group (Gordon)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Head of the Software Group (Andy)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ISPyB Developers (Solange, Olof, Maxime and myself)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Synchweb author (Stuart Fisher)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RF - default">
  <a:themeElements>
    <a:clrScheme name="ESRF">
      <a:dk1>
        <a:srgbClr val="000000"/>
      </a:dk1>
      <a:lt1>
        <a:srgbClr val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